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623801341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623801341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623801341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623801341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It took 30-60 min to fully unpack this sample manually, with instructions on not just when and where to start but also when and where to stop, so the bottom line is that manually unpacking even the simplest of executables can be a daunting and painful process. </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623801341_2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623801341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where memory forensics comes in. for this project and everything else we do in the lab we use the volatility memory forensics framework. volatility basically allows us to use plugins to analyze volatile memory dumps and look at any running processes, hidden processes, hooks, open ports, basically any data that would be stored in RAM at the time the memory image was taken. it’s almost like performing brain surgery on a computer to know what it was thinking at a given moment in time.</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62380134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62380134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may be familiar with the windows task manager. basically what the task manager does is show you a list of the current processes that are running, and all of these processes are in RAM. </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623801341_2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623801341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if you acquire a memory image and run it through volatility, it would be able to show you a full listing of every process that was running at that time. now if you notice some of the process names in bold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623801341_2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623801341_2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volatility is also capable of giving a listing showing the hierarchy of all the processes since often times processes spawn one another, and this tool can be great because in this case you’d be able to  see immediately if a process is spawning a process that it shouldn’t such as firefox spawning command prompt, so when you see something like this you know for a fact that process is malicious and you can dump that process to analyze the executable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23801341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23801341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memory forensics tools are awesome, right? but while it can definitely make alice’s life easier and make the unpacking process much quicker and less painful, there are several steps that need to be taken before you can perform the analysis, such as capturing the RAM from the system that it’s running, actually analyzing the sample to find the malicious executable, and finally dump the process that has the unpacked code of the executable running in memory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23801341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23801341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what if we could make this process much faster?</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623801341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623801341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where my project comes in. I took the typical memory forensics workflow and designed a pipeline capable of doing all the heavy lifting for you provided a base virtual machine and an executable. you set up the virtual machine, configure the environment however you want running whatever programs you want to have running at the time, take a snapshot of the clean environment, run the executable that’s going to infect the vm, take another snapshot after the infection, dump both of those images and runs them through a tailored volatility plugin that compares the snapshots before and after to see which processes started running in between when both snapshots were taken, and finally dumps those processes.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623801341_2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623801341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what an execution of the program looks like. you put the information in a config file and just run the script. it’s going to run whatever applications you specified, take the snapshot, infect the vm, take the second snapshot, retrieve them, and dump the executables. now often times the computer will start running processes on its own at the same time, so those will get dumped as well. but it can’t be this simple, right?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62380134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62380134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set some context by telling a little story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623801341_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623801341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yes it can. to the left I have the final code of the manual unpacking, and to the right I have the code extracted from the process dump with volatility. aside from a few automatic comments from the disassembler, the code is exactly the same. this script takes about a minute to set up and about 10-15 minutes to run, depending on the snapshots. so we basically went from a potentially day long process, to an hour long process, to a minute long process.</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623801341_2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623801341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pretty cool, right? now, what next? the first thing we want to do next is to be able to do this for multiple operating systems. right now only windows xp through 7 are supported. the next thing would be to make more tailored volatility plugins that perform different kinds of analysis on the images obtained. and lastly, since we already have this pipeline structure in place, we can take a step further and automate even the configuration for the process based on the sample to produce a large volume of memory images and use that to train a machine learning algorithm that is also being developed in the lab for malware analysis.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623801341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623801341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56238013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56238013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alice. alice is a digital forensic analyst and one day she got a call from her friend bob because bob’s computer had been infected by malware, and he wanted to know the extent of the damage.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62380134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62380134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alice agrees to take a look at bob’s computer. since bob didn’t know what the malware could do to his computer, he ended up shutting down his computer as a precaution. however, when you shut down a computer you lose any and all information that was stored in volatile or temporary memory, which you may also know it as RAM.</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623801341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62380134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means that all that’s left for alice is to look directly into bob’s hard drive, which is where data is stored long term in a computer. alice is able to extract the malicious executable using traditional digital forensic techniques, and is now ready to analyze the executable through reverse engineering. </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62380134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62380134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much </a:t>
            </a:r>
            <a:r>
              <a:rPr lang="en" dirty="0"/>
              <a:t>to </a:t>
            </a:r>
            <a:r>
              <a:rPr lang="en" dirty="0" err="1"/>
              <a:t>alice’s</a:t>
            </a:r>
            <a:r>
              <a:rPr lang="en" dirty="0"/>
              <a:t> disdain, she comes to find that the executable is packed.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623801341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623801341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basic idea behind packing your software is that you don’t want anyone to be able to analyze or detect the code that is in it. so once you have your program, you run it through a packing utility tool which will essentially take the existing data in your executable, run some kind of mathematical function to compress or encrypt and make that data unreadable, generate a new executable with the function that returns that unreadable data back into what it was, and appends the scrambled data to the new executable. this could be a 1-step process like I described, or it could be done over and over again to make the analyst’s life difficult.</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623801341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623801341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assembly is not easy to read, at all. in fact it’s the closest you can get to machine language that is still in a human-readable format. but even if it is your first time looking at code like this you can notice that this particular snippet is nothing but a bunch of mathematical functions that execute one after the other contained in a loop. as you start the unpacking process manually you have to run the executable through an emulator that comes with the disassembler and it will allow the code to run without executing any system calls.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623801341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623801341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you go through each iteration of the loop as it begins to execute and unpack the encrypted data, and after a while you actually start to see the code to change and expand.</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7758" y="13513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Automated Unpacking of Malware with Memory Forensics</a:t>
            </a:r>
            <a:endParaRPr sz="4800"/>
          </a:p>
        </p:txBody>
      </p:sp>
      <p:sp>
        <p:nvSpPr>
          <p:cNvPr id="55" name="Google Shape;55;p13"/>
          <p:cNvSpPr txBox="1">
            <a:spLocks noGrp="1"/>
          </p:cNvSpPr>
          <p:nvPr>
            <p:ph type="subTitle" idx="1"/>
          </p:nvPr>
        </p:nvSpPr>
        <p:spPr>
          <a:xfrm>
            <a:off x="311700" y="36644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Raphaela Mettig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38" name="Google Shape;138;p22"/>
          <p:cNvPicPr preferRelativeResize="0"/>
          <p:nvPr/>
        </p:nvPicPr>
        <p:blipFill>
          <a:blip r:embed="rId3">
            <a:alphaModFix/>
          </a:blip>
          <a:stretch>
            <a:fillRect/>
          </a:stretch>
        </p:blipFill>
        <p:spPr>
          <a:xfrm>
            <a:off x="1156325" y="0"/>
            <a:ext cx="694949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5" name="Google Shape;145;p23"/>
          <p:cNvPicPr preferRelativeResize="0"/>
          <p:nvPr/>
        </p:nvPicPr>
        <p:blipFill>
          <a:blip r:embed="rId3">
            <a:alphaModFix/>
          </a:blip>
          <a:stretch>
            <a:fillRect/>
          </a:stretch>
        </p:blipFill>
        <p:spPr>
          <a:xfrm>
            <a:off x="1047775" y="-196100"/>
            <a:ext cx="7368876" cy="5535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2" name="Google Shape;152;p24"/>
          <p:cNvPicPr preferRelativeResize="0"/>
          <p:nvPr/>
        </p:nvPicPr>
        <p:blipFill>
          <a:blip r:embed="rId3">
            <a:alphaModFix/>
          </a:blip>
          <a:stretch>
            <a:fillRect/>
          </a:stretch>
        </p:blipFill>
        <p:spPr>
          <a:xfrm>
            <a:off x="967276" y="0"/>
            <a:ext cx="7209448"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9" name="Google Shape;159;p25"/>
          <p:cNvPicPr preferRelativeResize="0"/>
          <p:nvPr/>
        </p:nvPicPr>
        <p:blipFill>
          <a:blip r:embed="rId3">
            <a:alphaModFix/>
          </a:blip>
          <a:stretch>
            <a:fillRect/>
          </a:stretch>
        </p:blipFill>
        <p:spPr>
          <a:xfrm>
            <a:off x="2182075" y="385000"/>
            <a:ext cx="4521293" cy="437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6" name="Google Shape;166;p26"/>
          <p:cNvPicPr preferRelativeResize="0"/>
          <p:nvPr/>
        </p:nvPicPr>
        <p:blipFill>
          <a:blip r:embed="rId3">
            <a:alphaModFix/>
          </a:blip>
          <a:stretch>
            <a:fillRect/>
          </a:stretch>
        </p:blipFill>
        <p:spPr>
          <a:xfrm>
            <a:off x="1210047" y="0"/>
            <a:ext cx="6723903"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3" name="Google Shape;173;p27"/>
          <p:cNvPicPr preferRelativeResize="0"/>
          <p:nvPr/>
        </p:nvPicPr>
        <p:blipFill>
          <a:blip r:embed="rId3">
            <a:alphaModFix/>
          </a:blip>
          <a:stretch>
            <a:fillRect/>
          </a:stretch>
        </p:blipFill>
        <p:spPr>
          <a:xfrm>
            <a:off x="369833" y="239788"/>
            <a:ext cx="8404330" cy="4663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0" name="Google Shape;180;p28"/>
          <p:cNvPicPr preferRelativeResize="0"/>
          <p:nvPr/>
        </p:nvPicPr>
        <p:blipFill>
          <a:blip r:embed="rId3">
            <a:alphaModFix/>
          </a:blip>
          <a:stretch>
            <a:fillRect/>
          </a:stretch>
        </p:blipFill>
        <p:spPr>
          <a:xfrm>
            <a:off x="1143000" y="0"/>
            <a:ext cx="685800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503275" y="2499425"/>
            <a:ext cx="3173176" cy="2503925"/>
          </a:xfrm>
          <a:prstGeom prst="rect">
            <a:avLst/>
          </a:prstGeom>
          <a:noFill/>
          <a:ln>
            <a:noFill/>
          </a:ln>
        </p:spPr>
      </p:pic>
      <p:sp>
        <p:nvSpPr>
          <p:cNvPr id="186" name="Google Shape;186;p29"/>
          <p:cNvSpPr/>
          <p:nvPr/>
        </p:nvSpPr>
        <p:spPr>
          <a:xfrm>
            <a:off x="554175" y="86599"/>
            <a:ext cx="3896640" cy="2412828"/>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2883500" y="2926050"/>
            <a:ext cx="233700" cy="216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3027250" y="2499430"/>
            <a:ext cx="315000" cy="321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29"/>
          <p:cNvPicPr preferRelativeResize="0"/>
          <p:nvPr/>
        </p:nvPicPr>
        <p:blipFill>
          <a:blip r:embed="rId4">
            <a:alphaModFix/>
          </a:blip>
          <a:stretch>
            <a:fillRect/>
          </a:stretch>
        </p:blipFill>
        <p:spPr>
          <a:xfrm>
            <a:off x="4840435" y="914924"/>
            <a:ext cx="3314340" cy="3007650"/>
          </a:xfrm>
          <a:prstGeom prst="rect">
            <a:avLst/>
          </a:prstGeom>
          <a:noFill/>
          <a:ln>
            <a:noFill/>
          </a:ln>
        </p:spPr>
      </p:pic>
      <p:pic>
        <p:nvPicPr>
          <p:cNvPr id="190" name="Google Shape;190;p29"/>
          <p:cNvPicPr preferRelativeResize="0"/>
          <p:nvPr/>
        </p:nvPicPr>
        <p:blipFill>
          <a:blip r:embed="rId5">
            <a:alphaModFix/>
          </a:blip>
          <a:stretch>
            <a:fillRect/>
          </a:stretch>
        </p:blipFill>
        <p:spPr>
          <a:xfrm>
            <a:off x="1606653" y="346375"/>
            <a:ext cx="1637099" cy="17439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p:nvPr/>
        </p:nvSpPr>
        <p:spPr>
          <a:xfrm>
            <a:off x="372325" y="1783650"/>
            <a:ext cx="1524000" cy="78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txBox="1"/>
          <p:nvPr/>
        </p:nvSpPr>
        <p:spPr>
          <a:xfrm>
            <a:off x="545475" y="1896350"/>
            <a:ext cx="14028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Base Install</a:t>
            </a:r>
            <a:endParaRPr/>
          </a:p>
          <a:p>
            <a:pPr marL="0" lvl="0" indent="0" algn="l" rtl="0">
              <a:spcBef>
                <a:spcPts val="0"/>
              </a:spcBef>
              <a:spcAft>
                <a:spcPts val="0"/>
              </a:spcAft>
              <a:buNone/>
            </a:pPr>
            <a:r>
              <a:rPr lang="en"/>
              <a:t>(Windows 7)</a:t>
            </a:r>
            <a:endParaRPr/>
          </a:p>
        </p:txBody>
      </p:sp>
      <p:cxnSp>
        <p:nvCxnSpPr>
          <p:cNvPr id="197" name="Google Shape;197;p30"/>
          <p:cNvCxnSpPr/>
          <p:nvPr/>
        </p:nvCxnSpPr>
        <p:spPr>
          <a:xfrm>
            <a:off x="1896325" y="2177700"/>
            <a:ext cx="701400" cy="0"/>
          </a:xfrm>
          <a:prstGeom prst="straightConnector1">
            <a:avLst/>
          </a:prstGeom>
          <a:noFill/>
          <a:ln w="9525" cap="flat" cmpd="sng">
            <a:solidFill>
              <a:schemeClr val="dk2"/>
            </a:solidFill>
            <a:prstDash val="solid"/>
            <a:round/>
            <a:headEnd type="none" w="med" len="med"/>
            <a:tailEnd type="triangle" w="med" len="med"/>
          </a:ln>
        </p:spPr>
      </p:cxnSp>
      <p:cxnSp>
        <p:nvCxnSpPr>
          <p:cNvPr id="198" name="Google Shape;198;p30"/>
          <p:cNvCxnSpPr/>
          <p:nvPr/>
        </p:nvCxnSpPr>
        <p:spPr>
          <a:xfrm>
            <a:off x="4000525" y="2177700"/>
            <a:ext cx="701400" cy="0"/>
          </a:xfrm>
          <a:prstGeom prst="straightConnector1">
            <a:avLst/>
          </a:prstGeom>
          <a:noFill/>
          <a:ln w="9525" cap="flat" cmpd="sng">
            <a:solidFill>
              <a:schemeClr val="dk2"/>
            </a:solidFill>
            <a:prstDash val="solid"/>
            <a:round/>
            <a:headEnd type="none" w="med" len="med"/>
            <a:tailEnd type="triangle" w="med" len="med"/>
          </a:ln>
        </p:spPr>
      </p:cxnSp>
      <p:sp>
        <p:nvSpPr>
          <p:cNvPr id="199" name="Google Shape;199;p30"/>
          <p:cNvSpPr/>
          <p:nvPr/>
        </p:nvSpPr>
        <p:spPr>
          <a:xfrm>
            <a:off x="2597725" y="1783650"/>
            <a:ext cx="1402800" cy="78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30"/>
          <p:cNvCxnSpPr/>
          <p:nvPr/>
        </p:nvCxnSpPr>
        <p:spPr>
          <a:xfrm>
            <a:off x="6104725" y="2177700"/>
            <a:ext cx="701400" cy="0"/>
          </a:xfrm>
          <a:prstGeom prst="straightConnector1">
            <a:avLst/>
          </a:prstGeom>
          <a:noFill/>
          <a:ln w="9525" cap="flat" cmpd="sng">
            <a:solidFill>
              <a:schemeClr val="dk2"/>
            </a:solidFill>
            <a:prstDash val="solid"/>
            <a:round/>
            <a:headEnd type="none" w="med" len="med"/>
            <a:tailEnd type="triangle" w="med" len="med"/>
          </a:ln>
        </p:spPr>
      </p:cxnSp>
      <p:sp>
        <p:nvSpPr>
          <p:cNvPr id="201" name="Google Shape;201;p30"/>
          <p:cNvSpPr/>
          <p:nvPr/>
        </p:nvSpPr>
        <p:spPr>
          <a:xfrm>
            <a:off x="4701925" y="1783650"/>
            <a:ext cx="1402800" cy="78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txBox="1"/>
          <p:nvPr/>
        </p:nvSpPr>
        <p:spPr>
          <a:xfrm>
            <a:off x="2623700" y="1848600"/>
            <a:ext cx="14028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Set up environment</a:t>
            </a:r>
            <a:endParaRPr/>
          </a:p>
        </p:txBody>
      </p:sp>
      <p:sp>
        <p:nvSpPr>
          <p:cNvPr id="203" name="Google Shape;203;p30"/>
          <p:cNvSpPr txBox="1"/>
          <p:nvPr/>
        </p:nvSpPr>
        <p:spPr>
          <a:xfrm>
            <a:off x="4701913" y="1896350"/>
            <a:ext cx="14028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Run executable</a:t>
            </a:r>
            <a:endParaRPr/>
          </a:p>
        </p:txBody>
      </p:sp>
      <p:pic>
        <p:nvPicPr>
          <p:cNvPr id="204" name="Google Shape;204;p30"/>
          <p:cNvPicPr preferRelativeResize="0"/>
          <p:nvPr/>
        </p:nvPicPr>
        <p:blipFill>
          <a:blip r:embed="rId3">
            <a:alphaModFix/>
          </a:blip>
          <a:stretch>
            <a:fillRect/>
          </a:stretch>
        </p:blipFill>
        <p:spPr>
          <a:xfrm>
            <a:off x="4093524" y="1597350"/>
            <a:ext cx="515400" cy="515399"/>
          </a:xfrm>
          <a:prstGeom prst="rect">
            <a:avLst/>
          </a:prstGeom>
          <a:noFill/>
          <a:ln>
            <a:noFill/>
          </a:ln>
        </p:spPr>
      </p:pic>
      <p:sp>
        <p:nvSpPr>
          <p:cNvPr id="205" name="Google Shape;205;p30"/>
          <p:cNvSpPr/>
          <p:nvPr/>
        </p:nvSpPr>
        <p:spPr>
          <a:xfrm>
            <a:off x="6806150" y="1783650"/>
            <a:ext cx="1524000" cy="78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 name="Google Shape;206;p30"/>
          <p:cNvPicPr preferRelativeResize="0"/>
          <p:nvPr/>
        </p:nvPicPr>
        <p:blipFill>
          <a:blip r:embed="rId3">
            <a:alphaModFix/>
          </a:blip>
          <a:stretch>
            <a:fillRect/>
          </a:stretch>
        </p:blipFill>
        <p:spPr>
          <a:xfrm>
            <a:off x="6197737" y="1597350"/>
            <a:ext cx="515399" cy="515399"/>
          </a:xfrm>
          <a:prstGeom prst="rect">
            <a:avLst/>
          </a:prstGeom>
          <a:noFill/>
          <a:ln>
            <a:noFill/>
          </a:ln>
        </p:spPr>
      </p:pic>
      <p:cxnSp>
        <p:nvCxnSpPr>
          <p:cNvPr id="207" name="Google Shape;207;p30"/>
          <p:cNvCxnSpPr/>
          <p:nvPr/>
        </p:nvCxnSpPr>
        <p:spPr>
          <a:xfrm rot="10800000" flipH="1">
            <a:off x="4952975" y="2719100"/>
            <a:ext cx="372300" cy="354900"/>
          </a:xfrm>
          <a:prstGeom prst="straightConnector1">
            <a:avLst/>
          </a:prstGeom>
          <a:noFill/>
          <a:ln w="9525" cap="flat" cmpd="sng">
            <a:solidFill>
              <a:srgbClr val="FF0000"/>
            </a:solidFill>
            <a:prstDash val="solid"/>
            <a:round/>
            <a:headEnd type="none" w="med" len="med"/>
            <a:tailEnd type="triangle" w="med" len="med"/>
          </a:ln>
        </p:spPr>
      </p:cxnSp>
      <p:sp>
        <p:nvSpPr>
          <p:cNvPr id="208" name="Google Shape;208;p30"/>
          <p:cNvSpPr txBox="1"/>
          <p:nvPr/>
        </p:nvSpPr>
        <p:spPr>
          <a:xfrm>
            <a:off x="6866738" y="2032838"/>
            <a:ext cx="1402800" cy="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Dump Images</a:t>
            </a:r>
            <a:endParaRPr/>
          </a:p>
        </p:txBody>
      </p:sp>
      <p:sp>
        <p:nvSpPr>
          <p:cNvPr id="209" name="Google Shape;209;p30"/>
          <p:cNvSpPr txBox="1"/>
          <p:nvPr/>
        </p:nvSpPr>
        <p:spPr>
          <a:xfrm>
            <a:off x="4093525" y="2996025"/>
            <a:ext cx="1630200" cy="2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VM is infected here</a:t>
            </a:r>
            <a:endParaRPr/>
          </a:p>
        </p:txBody>
      </p:sp>
      <p:cxnSp>
        <p:nvCxnSpPr>
          <p:cNvPr id="210" name="Google Shape;210;p30"/>
          <p:cNvCxnSpPr/>
          <p:nvPr/>
        </p:nvCxnSpPr>
        <p:spPr>
          <a:xfrm>
            <a:off x="7585375" y="2571750"/>
            <a:ext cx="17400" cy="701400"/>
          </a:xfrm>
          <a:prstGeom prst="straightConnector1">
            <a:avLst/>
          </a:prstGeom>
          <a:noFill/>
          <a:ln w="9525" cap="flat" cmpd="sng">
            <a:solidFill>
              <a:schemeClr val="dk2"/>
            </a:solidFill>
            <a:prstDash val="solid"/>
            <a:round/>
            <a:headEnd type="none" w="med" len="med"/>
            <a:tailEnd type="triangle" w="med" len="med"/>
          </a:ln>
        </p:spPr>
      </p:cxnSp>
      <p:pic>
        <p:nvPicPr>
          <p:cNvPr id="211" name="Google Shape;211;p30"/>
          <p:cNvPicPr preferRelativeResize="0"/>
          <p:nvPr/>
        </p:nvPicPr>
        <p:blipFill>
          <a:blip r:embed="rId4">
            <a:alphaModFix/>
          </a:blip>
          <a:stretch>
            <a:fillRect/>
          </a:stretch>
        </p:blipFill>
        <p:spPr>
          <a:xfrm>
            <a:off x="7111763" y="3377050"/>
            <a:ext cx="964625" cy="964625"/>
          </a:xfrm>
          <a:prstGeom prst="rect">
            <a:avLst/>
          </a:prstGeom>
          <a:noFill/>
          <a:ln>
            <a:noFill/>
          </a:ln>
        </p:spPr>
      </p:pic>
      <p:sp>
        <p:nvSpPr>
          <p:cNvPr id="212" name="Google Shape;212;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 Pipeline</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9" name="Google Shape;219;p31"/>
          <p:cNvPicPr preferRelativeResize="0"/>
          <p:nvPr/>
        </p:nvPicPr>
        <p:blipFill>
          <a:blip r:embed="rId3">
            <a:alphaModFix/>
          </a:blip>
          <a:stretch>
            <a:fillRect/>
          </a:stretch>
        </p:blipFill>
        <p:spPr>
          <a:xfrm>
            <a:off x="1228150" y="0"/>
            <a:ext cx="6687689" cy="5143500"/>
          </a:xfrm>
          <a:prstGeom prst="rect">
            <a:avLst/>
          </a:prstGeom>
          <a:noFill/>
          <a:ln>
            <a:noFill/>
          </a:ln>
        </p:spPr>
      </p:pic>
      <p:cxnSp>
        <p:nvCxnSpPr>
          <p:cNvPr id="220" name="Google Shape;220;p31"/>
          <p:cNvCxnSpPr/>
          <p:nvPr/>
        </p:nvCxnSpPr>
        <p:spPr>
          <a:xfrm flipH="1">
            <a:off x="4987625" y="3307775"/>
            <a:ext cx="952500" cy="311700"/>
          </a:xfrm>
          <a:prstGeom prst="straightConnector1">
            <a:avLst/>
          </a:prstGeom>
          <a:noFill/>
          <a:ln w="38100" cap="flat" cmpd="sng">
            <a:solidFill>
              <a:srgbClr val="FF0000"/>
            </a:solidFill>
            <a:prstDash val="solid"/>
            <a:round/>
            <a:headEnd type="none" w="med" len="med"/>
            <a:tailEnd type="triangle" w="med" len="med"/>
          </a:ln>
        </p:spPr>
      </p:cxnSp>
      <p:sp>
        <p:nvSpPr>
          <p:cNvPr id="221" name="Google Shape;221;p31"/>
          <p:cNvSpPr txBox="1"/>
          <p:nvPr/>
        </p:nvSpPr>
        <p:spPr>
          <a:xfrm>
            <a:off x="5818925" y="2944075"/>
            <a:ext cx="1905000" cy="4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Our executable</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Story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8" name="Google Shape;228;p32"/>
          <p:cNvPicPr preferRelativeResize="0"/>
          <p:nvPr/>
        </p:nvPicPr>
        <p:blipFill>
          <a:blip r:embed="rId3">
            <a:alphaModFix/>
          </a:blip>
          <a:stretch>
            <a:fillRect/>
          </a:stretch>
        </p:blipFill>
        <p:spPr>
          <a:xfrm>
            <a:off x="4572000" y="0"/>
            <a:ext cx="4225926" cy="5143500"/>
          </a:xfrm>
          <a:prstGeom prst="rect">
            <a:avLst/>
          </a:prstGeom>
          <a:noFill/>
          <a:ln>
            <a:noFill/>
          </a:ln>
        </p:spPr>
      </p:pic>
      <p:pic>
        <p:nvPicPr>
          <p:cNvPr id="229" name="Google Shape;229;p32"/>
          <p:cNvPicPr preferRelativeResize="0"/>
          <p:nvPr/>
        </p:nvPicPr>
        <p:blipFill>
          <a:blip r:embed="rId4">
            <a:alphaModFix/>
          </a:blip>
          <a:stretch>
            <a:fillRect/>
          </a:stretch>
        </p:blipFill>
        <p:spPr>
          <a:xfrm>
            <a:off x="225150" y="0"/>
            <a:ext cx="4061125" cy="5143500"/>
          </a:xfrm>
          <a:prstGeom prst="rect">
            <a:avLst/>
          </a:prstGeom>
          <a:noFill/>
          <a:ln>
            <a:noFill/>
          </a:ln>
        </p:spPr>
      </p:pic>
      <p:sp>
        <p:nvSpPr>
          <p:cNvPr id="230" name="Google Shape;230;p32"/>
          <p:cNvSpPr txBox="1"/>
          <p:nvPr/>
        </p:nvSpPr>
        <p:spPr>
          <a:xfrm>
            <a:off x="2649675" y="2944100"/>
            <a:ext cx="1454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Manual Unpacking</a:t>
            </a:r>
            <a:endParaRPr>
              <a:solidFill>
                <a:srgbClr val="FF0000"/>
              </a:solidFill>
            </a:endParaRPr>
          </a:p>
        </p:txBody>
      </p:sp>
      <p:sp>
        <p:nvSpPr>
          <p:cNvPr id="231" name="Google Shape;231;p32"/>
          <p:cNvSpPr txBox="1"/>
          <p:nvPr/>
        </p:nvSpPr>
        <p:spPr>
          <a:xfrm>
            <a:off x="7244200" y="2819425"/>
            <a:ext cx="14547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rPr>
              <a:t>Automated Unpacker</a:t>
            </a:r>
            <a:endParaRPr>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237" name="Google Shape;237;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Support different OSs (Windows only, at the moment)</a:t>
            </a:r>
            <a:endParaRPr/>
          </a:p>
          <a:p>
            <a:pPr marL="457200" lvl="0" indent="-342900" algn="l" rtl="0">
              <a:spcBef>
                <a:spcPts val="0"/>
              </a:spcBef>
              <a:spcAft>
                <a:spcPts val="0"/>
              </a:spcAft>
              <a:buSzPts val="1800"/>
              <a:buChar char="●"/>
            </a:pPr>
            <a:r>
              <a:rPr lang="en"/>
              <a:t>Tailored Volatility Plugins, not just for unpacking</a:t>
            </a:r>
            <a:endParaRPr/>
          </a:p>
          <a:p>
            <a:pPr marL="457200" lvl="0" indent="-342900" algn="l" rtl="0">
              <a:spcBef>
                <a:spcPts val="0"/>
              </a:spcBef>
              <a:spcAft>
                <a:spcPts val="0"/>
              </a:spcAft>
              <a:buSzPts val="1800"/>
              <a:buChar char="●"/>
            </a:pPr>
            <a:r>
              <a:rPr lang="en"/>
              <a:t>Volume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4" name="Google Shape;244;p34"/>
          <p:cNvPicPr preferRelativeResize="0"/>
          <p:nvPr/>
        </p:nvPicPr>
        <p:blipFill>
          <a:blip r:embed="rId3">
            <a:alphaModFix/>
          </a:blip>
          <a:stretch>
            <a:fillRect/>
          </a:stretch>
        </p:blipFill>
        <p:spPr>
          <a:xfrm>
            <a:off x="457200" y="0"/>
            <a:ext cx="82296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188463" y="2487313"/>
            <a:ext cx="2143125" cy="2143125"/>
          </a:xfrm>
          <a:prstGeom prst="rect">
            <a:avLst/>
          </a:prstGeom>
          <a:noFill/>
          <a:ln>
            <a:noFill/>
          </a:ln>
        </p:spPr>
      </p:pic>
      <p:pic>
        <p:nvPicPr>
          <p:cNvPr id="66" name="Google Shape;66;p15"/>
          <p:cNvPicPr preferRelativeResize="0"/>
          <p:nvPr/>
        </p:nvPicPr>
        <p:blipFill>
          <a:blip r:embed="rId4">
            <a:alphaModFix/>
          </a:blip>
          <a:stretch>
            <a:fillRect/>
          </a:stretch>
        </p:blipFill>
        <p:spPr>
          <a:xfrm>
            <a:off x="4173675" y="1905850"/>
            <a:ext cx="3714400" cy="2257000"/>
          </a:xfrm>
          <a:prstGeom prst="rect">
            <a:avLst/>
          </a:prstGeom>
          <a:noFill/>
          <a:ln>
            <a:noFill/>
          </a:ln>
        </p:spPr>
      </p:pic>
      <p:cxnSp>
        <p:nvCxnSpPr>
          <p:cNvPr id="67" name="Google Shape;67;p15"/>
          <p:cNvCxnSpPr/>
          <p:nvPr/>
        </p:nvCxnSpPr>
        <p:spPr>
          <a:xfrm>
            <a:off x="1454725" y="1359475"/>
            <a:ext cx="545400" cy="961200"/>
          </a:xfrm>
          <a:prstGeom prst="straightConnector1">
            <a:avLst/>
          </a:prstGeom>
          <a:noFill/>
          <a:ln w="38100" cap="flat" cmpd="sng">
            <a:solidFill>
              <a:schemeClr val="dk2"/>
            </a:solidFill>
            <a:prstDash val="solid"/>
            <a:round/>
            <a:headEnd type="none" w="med" len="med"/>
            <a:tailEnd type="triangle" w="med" len="med"/>
          </a:ln>
        </p:spPr>
      </p:cxnSp>
      <p:sp>
        <p:nvSpPr>
          <p:cNvPr id="68" name="Google Shape;68;p15"/>
          <p:cNvSpPr txBox="1"/>
          <p:nvPr/>
        </p:nvSpPr>
        <p:spPr>
          <a:xfrm>
            <a:off x="848575" y="829225"/>
            <a:ext cx="20868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Alice</a:t>
            </a:r>
            <a:endParaRPr sz="2400"/>
          </a:p>
        </p:txBody>
      </p:sp>
      <p:sp>
        <p:nvSpPr>
          <p:cNvPr id="69" name="Google Shape;69;p15"/>
          <p:cNvSpPr txBox="1"/>
          <p:nvPr/>
        </p:nvSpPr>
        <p:spPr>
          <a:xfrm>
            <a:off x="6061350" y="263100"/>
            <a:ext cx="25890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Bob's Computer</a:t>
            </a:r>
            <a:endParaRPr sz="2400"/>
          </a:p>
        </p:txBody>
      </p:sp>
      <p:cxnSp>
        <p:nvCxnSpPr>
          <p:cNvPr id="70" name="Google Shape;70;p15"/>
          <p:cNvCxnSpPr/>
          <p:nvPr/>
        </p:nvCxnSpPr>
        <p:spPr>
          <a:xfrm flipH="1">
            <a:off x="5945175" y="738575"/>
            <a:ext cx="514500" cy="1114500"/>
          </a:xfrm>
          <a:prstGeom prst="straightConnector1">
            <a:avLst/>
          </a:prstGeom>
          <a:noFill/>
          <a:ln w="38100" cap="flat" cmpd="sng">
            <a:solidFill>
              <a:schemeClr val="dk2"/>
            </a:solidFill>
            <a:prstDash val="solid"/>
            <a:round/>
            <a:headEnd type="none" w="med" len="med"/>
            <a:tailEnd type="triangle" w="med" len="med"/>
          </a:ln>
        </p:spPr>
      </p:cxnSp>
      <p:sp>
        <p:nvSpPr>
          <p:cNvPr id="71" name="Google Shape;71;p15"/>
          <p:cNvSpPr/>
          <p:nvPr/>
        </p:nvSpPr>
        <p:spPr>
          <a:xfrm>
            <a:off x="5276025" y="2119325"/>
            <a:ext cx="1852800" cy="1160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15"/>
          <p:cNvPicPr preferRelativeResize="0"/>
          <p:nvPr/>
        </p:nvPicPr>
        <p:blipFill>
          <a:blip r:embed="rId5">
            <a:alphaModFix/>
          </a:blip>
          <a:stretch>
            <a:fillRect/>
          </a:stretch>
        </p:blipFill>
        <p:spPr>
          <a:xfrm>
            <a:off x="5613813" y="2110913"/>
            <a:ext cx="1177225" cy="117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4173675" y="1905850"/>
            <a:ext cx="3714400" cy="2257000"/>
          </a:xfrm>
          <a:prstGeom prst="rect">
            <a:avLst/>
          </a:prstGeom>
          <a:noFill/>
          <a:ln>
            <a:noFill/>
          </a:ln>
        </p:spPr>
      </p:pic>
      <p:sp>
        <p:nvSpPr>
          <p:cNvPr id="78" name="Google Shape;78;p16"/>
          <p:cNvSpPr/>
          <p:nvPr/>
        </p:nvSpPr>
        <p:spPr>
          <a:xfrm>
            <a:off x="5282050" y="2130125"/>
            <a:ext cx="1852800" cy="1160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6"/>
          <p:cNvPicPr preferRelativeResize="0"/>
          <p:nvPr/>
        </p:nvPicPr>
        <p:blipFill>
          <a:blip r:embed="rId4">
            <a:alphaModFix/>
          </a:blip>
          <a:stretch>
            <a:fillRect/>
          </a:stretch>
        </p:blipFill>
        <p:spPr>
          <a:xfrm>
            <a:off x="503275" y="2499425"/>
            <a:ext cx="3173176" cy="2503925"/>
          </a:xfrm>
          <a:prstGeom prst="rect">
            <a:avLst/>
          </a:prstGeom>
          <a:noFill/>
          <a:ln>
            <a:noFill/>
          </a:ln>
        </p:spPr>
      </p:pic>
      <p:sp>
        <p:nvSpPr>
          <p:cNvPr id="80" name="Google Shape;80;p16"/>
          <p:cNvSpPr/>
          <p:nvPr/>
        </p:nvSpPr>
        <p:spPr>
          <a:xfrm>
            <a:off x="554175" y="86599"/>
            <a:ext cx="3896640" cy="2412828"/>
          </a:xfrm>
          <a:prstGeom prst="cloud">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16"/>
          <p:cNvPicPr preferRelativeResize="0"/>
          <p:nvPr/>
        </p:nvPicPr>
        <p:blipFill>
          <a:blip r:embed="rId5">
            <a:alphaModFix/>
          </a:blip>
          <a:stretch>
            <a:fillRect/>
          </a:stretch>
        </p:blipFill>
        <p:spPr>
          <a:xfrm>
            <a:off x="1000048" y="727950"/>
            <a:ext cx="1337825" cy="974225"/>
          </a:xfrm>
          <a:prstGeom prst="rect">
            <a:avLst/>
          </a:prstGeom>
          <a:noFill/>
          <a:ln>
            <a:noFill/>
          </a:ln>
        </p:spPr>
      </p:pic>
      <p:pic>
        <p:nvPicPr>
          <p:cNvPr id="82" name="Google Shape;82;p16"/>
          <p:cNvPicPr preferRelativeResize="0"/>
          <p:nvPr/>
        </p:nvPicPr>
        <p:blipFill>
          <a:blip r:embed="rId6">
            <a:alphaModFix/>
          </a:blip>
          <a:stretch>
            <a:fillRect/>
          </a:stretch>
        </p:blipFill>
        <p:spPr>
          <a:xfrm>
            <a:off x="2399350" y="406975"/>
            <a:ext cx="1043075" cy="1723149"/>
          </a:xfrm>
          <a:prstGeom prst="rect">
            <a:avLst/>
          </a:prstGeom>
          <a:noFill/>
          <a:ln>
            <a:noFill/>
          </a:ln>
        </p:spPr>
      </p:pic>
      <p:sp>
        <p:nvSpPr>
          <p:cNvPr id="83" name="Google Shape;83;p16"/>
          <p:cNvSpPr/>
          <p:nvPr/>
        </p:nvSpPr>
        <p:spPr>
          <a:xfrm>
            <a:off x="2883500" y="2926050"/>
            <a:ext cx="233700" cy="216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3027250" y="2499430"/>
            <a:ext cx="315000" cy="3216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1896525" y="1226330"/>
            <a:ext cx="1797175" cy="1608381"/>
          </a:xfrm>
          <a:prstGeom prst="rect">
            <a:avLst/>
          </a:prstGeom>
          <a:noFill/>
          <a:ln>
            <a:noFill/>
          </a:ln>
        </p:spPr>
      </p:pic>
      <p:pic>
        <p:nvPicPr>
          <p:cNvPr id="90" name="Google Shape;90;p17"/>
          <p:cNvPicPr preferRelativeResize="0"/>
          <p:nvPr/>
        </p:nvPicPr>
        <p:blipFill>
          <a:blip r:embed="rId4">
            <a:alphaModFix/>
          </a:blip>
          <a:stretch>
            <a:fillRect/>
          </a:stretch>
        </p:blipFill>
        <p:spPr>
          <a:xfrm>
            <a:off x="5483285" y="923574"/>
            <a:ext cx="3314340" cy="3007650"/>
          </a:xfrm>
          <a:prstGeom prst="rect">
            <a:avLst/>
          </a:prstGeom>
          <a:noFill/>
          <a:ln>
            <a:noFill/>
          </a:ln>
        </p:spPr>
      </p:pic>
      <p:pic>
        <p:nvPicPr>
          <p:cNvPr id="91" name="Google Shape;91;p17"/>
          <p:cNvPicPr preferRelativeResize="0"/>
          <p:nvPr/>
        </p:nvPicPr>
        <p:blipFill>
          <a:blip r:embed="rId5">
            <a:alphaModFix/>
          </a:blip>
          <a:stretch>
            <a:fillRect/>
          </a:stretch>
        </p:blipFill>
        <p:spPr>
          <a:xfrm>
            <a:off x="6571076" y="1415998"/>
            <a:ext cx="1138796" cy="1229066"/>
          </a:xfrm>
          <a:prstGeom prst="rect">
            <a:avLst/>
          </a:prstGeom>
          <a:noFill/>
          <a:ln>
            <a:noFill/>
          </a:ln>
        </p:spPr>
      </p:pic>
      <p:cxnSp>
        <p:nvCxnSpPr>
          <p:cNvPr id="92" name="Google Shape;92;p17"/>
          <p:cNvCxnSpPr>
            <a:stCxn id="89" idx="3"/>
          </p:cNvCxnSpPr>
          <p:nvPr/>
        </p:nvCxnSpPr>
        <p:spPr>
          <a:xfrm rot="10800000" flipH="1">
            <a:off x="3693700" y="2012820"/>
            <a:ext cx="1624200" cy="17700"/>
          </a:xfrm>
          <a:prstGeom prst="straightConnector1">
            <a:avLst/>
          </a:prstGeom>
          <a:noFill/>
          <a:ln w="38100" cap="flat" cmpd="sng">
            <a:solidFill>
              <a:srgbClr val="FF0000"/>
            </a:solidFill>
            <a:prstDash val="solid"/>
            <a:round/>
            <a:headEnd type="none" w="med" len="med"/>
            <a:tailEnd type="triangle" w="med" len="med"/>
          </a:ln>
        </p:spPr>
      </p:cxnSp>
      <p:cxnSp>
        <p:nvCxnSpPr>
          <p:cNvPr id="93" name="Google Shape;93;p17"/>
          <p:cNvCxnSpPr/>
          <p:nvPr/>
        </p:nvCxnSpPr>
        <p:spPr>
          <a:xfrm flipH="1">
            <a:off x="3082586" y="609553"/>
            <a:ext cx="388500" cy="412200"/>
          </a:xfrm>
          <a:prstGeom prst="straightConnector1">
            <a:avLst/>
          </a:prstGeom>
          <a:noFill/>
          <a:ln w="9525" cap="flat" cmpd="sng">
            <a:solidFill>
              <a:schemeClr val="dk2"/>
            </a:solidFill>
            <a:prstDash val="solid"/>
            <a:round/>
            <a:headEnd type="none" w="med" len="med"/>
            <a:tailEnd type="triangle" w="med" len="med"/>
          </a:ln>
        </p:spPr>
      </p:cxnSp>
      <p:sp>
        <p:nvSpPr>
          <p:cNvPr id="94" name="Google Shape;94;p17"/>
          <p:cNvSpPr txBox="1"/>
          <p:nvPr/>
        </p:nvSpPr>
        <p:spPr>
          <a:xfrm>
            <a:off x="2994734" y="138550"/>
            <a:ext cx="1992900" cy="4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Bob's Hard Drive</a:t>
            </a:r>
            <a:endParaRPr/>
          </a:p>
        </p:txBody>
      </p:sp>
      <p:sp>
        <p:nvSpPr>
          <p:cNvPr id="95" name="Google Shape;95;p17"/>
          <p:cNvSpPr txBox="1"/>
          <p:nvPr/>
        </p:nvSpPr>
        <p:spPr>
          <a:xfrm>
            <a:off x="3593226" y="1463366"/>
            <a:ext cx="17973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Digital Forensics</a:t>
            </a:r>
            <a:endParaRPr/>
          </a:p>
        </p:txBody>
      </p:sp>
      <p:pic>
        <p:nvPicPr>
          <p:cNvPr id="96" name="Google Shape;96;p17"/>
          <p:cNvPicPr preferRelativeResize="0"/>
          <p:nvPr/>
        </p:nvPicPr>
        <p:blipFill>
          <a:blip r:embed="rId6">
            <a:alphaModFix/>
          </a:blip>
          <a:stretch>
            <a:fillRect/>
          </a:stretch>
        </p:blipFill>
        <p:spPr>
          <a:xfrm>
            <a:off x="533400" y="3103059"/>
            <a:ext cx="2349562" cy="18880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a:blip r:embed="rId3">
            <a:alphaModFix/>
          </a:blip>
          <a:stretch>
            <a:fillRect/>
          </a:stretch>
        </p:blipFill>
        <p:spPr>
          <a:xfrm>
            <a:off x="4572010" y="914924"/>
            <a:ext cx="3314340" cy="3007650"/>
          </a:xfrm>
          <a:prstGeom prst="rect">
            <a:avLst/>
          </a:prstGeom>
          <a:noFill/>
          <a:ln>
            <a:noFill/>
          </a:ln>
        </p:spPr>
      </p:pic>
      <p:pic>
        <p:nvPicPr>
          <p:cNvPr id="102" name="Google Shape;102;p18"/>
          <p:cNvPicPr preferRelativeResize="0"/>
          <p:nvPr/>
        </p:nvPicPr>
        <p:blipFill>
          <a:blip r:embed="rId4">
            <a:alphaModFix/>
          </a:blip>
          <a:stretch>
            <a:fillRect/>
          </a:stretch>
        </p:blipFill>
        <p:spPr>
          <a:xfrm>
            <a:off x="1155538" y="2091450"/>
            <a:ext cx="2409825" cy="2286000"/>
          </a:xfrm>
          <a:prstGeom prst="rect">
            <a:avLst/>
          </a:prstGeom>
          <a:noFill/>
          <a:ln>
            <a:noFill/>
          </a:ln>
        </p:spPr>
      </p:pic>
      <p:pic>
        <p:nvPicPr>
          <p:cNvPr id="103" name="Google Shape;103;p18"/>
          <p:cNvPicPr preferRelativeResize="0"/>
          <p:nvPr/>
        </p:nvPicPr>
        <p:blipFill>
          <a:blip r:embed="rId5">
            <a:alphaModFix/>
          </a:blip>
          <a:stretch>
            <a:fillRect/>
          </a:stretch>
        </p:blipFill>
        <p:spPr>
          <a:xfrm>
            <a:off x="5657675" y="1420100"/>
            <a:ext cx="1143000" cy="1143000"/>
          </a:xfrm>
          <a:prstGeom prst="rect">
            <a:avLst/>
          </a:prstGeom>
          <a:noFill/>
          <a:ln>
            <a:noFill/>
          </a:ln>
        </p:spPr>
      </p:pic>
      <p:pic>
        <p:nvPicPr>
          <p:cNvPr id="104" name="Google Shape;104;p18"/>
          <p:cNvPicPr preferRelativeResize="0"/>
          <p:nvPr/>
        </p:nvPicPr>
        <p:blipFill>
          <a:blip r:embed="rId6">
            <a:alphaModFix/>
          </a:blip>
          <a:stretch>
            <a:fillRect/>
          </a:stretch>
        </p:blipFill>
        <p:spPr>
          <a:xfrm flipH="1">
            <a:off x="6053839" y="1922275"/>
            <a:ext cx="350650" cy="28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2251349" y="393600"/>
            <a:ext cx="6628599" cy="3909949"/>
          </a:xfrm>
          <a:prstGeom prst="rect">
            <a:avLst/>
          </a:prstGeom>
          <a:noFill/>
          <a:ln>
            <a:noFill/>
          </a:ln>
        </p:spPr>
      </p:pic>
      <p:pic>
        <p:nvPicPr>
          <p:cNvPr id="110" name="Google Shape;110;p19"/>
          <p:cNvPicPr preferRelativeResize="0"/>
          <p:nvPr/>
        </p:nvPicPr>
        <p:blipFill>
          <a:blip r:embed="rId4">
            <a:alphaModFix/>
          </a:blip>
          <a:stretch>
            <a:fillRect/>
          </a:stretch>
        </p:blipFill>
        <p:spPr>
          <a:xfrm>
            <a:off x="3478050" y="4303550"/>
            <a:ext cx="3535800" cy="572700"/>
          </a:xfrm>
          <a:prstGeom prst="rect">
            <a:avLst/>
          </a:prstGeom>
          <a:noFill/>
          <a:ln>
            <a:noFill/>
          </a:ln>
        </p:spPr>
      </p:pic>
      <p:pic>
        <p:nvPicPr>
          <p:cNvPr id="111" name="Google Shape;111;p19"/>
          <p:cNvPicPr preferRelativeResize="0"/>
          <p:nvPr/>
        </p:nvPicPr>
        <p:blipFill>
          <a:blip r:embed="rId5">
            <a:alphaModFix/>
          </a:blip>
          <a:stretch>
            <a:fillRect/>
          </a:stretch>
        </p:blipFill>
        <p:spPr>
          <a:xfrm>
            <a:off x="1238250" y="634875"/>
            <a:ext cx="1013100" cy="4011926"/>
          </a:xfrm>
          <a:prstGeom prst="rect">
            <a:avLst/>
          </a:prstGeom>
          <a:noFill/>
          <a:ln>
            <a:noFill/>
          </a:ln>
        </p:spPr>
      </p:pic>
      <p:pic>
        <p:nvPicPr>
          <p:cNvPr id="112" name="Google Shape;112;p19"/>
          <p:cNvPicPr preferRelativeResize="0"/>
          <p:nvPr/>
        </p:nvPicPr>
        <p:blipFill>
          <a:blip r:embed="rId6">
            <a:alphaModFix/>
          </a:blip>
          <a:stretch>
            <a:fillRect/>
          </a:stretch>
        </p:blipFill>
        <p:spPr>
          <a:xfrm>
            <a:off x="160446" y="4594850"/>
            <a:ext cx="2763729" cy="4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9" name="Google Shape;119;p20"/>
          <p:cNvPicPr preferRelativeResize="0"/>
          <p:nvPr/>
        </p:nvPicPr>
        <p:blipFill>
          <a:blip r:embed="rId3">
            <a:alphaModFix/>
          </a:blip>
          <a:stretch>
            <a:fillRect/>
          </a:stretch>
        </p:blipFill>
        <p:spPr>
          <a:xfrm>
            <a:off x="852889" y="0"/>
            <a:ext cx="7149510" cy="5359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6" name="Google Shape;126;p21"/>
          <p:cNvPicPr preferRelativeResize="0"/>
          <p:nvPr/>
        </p:nvPicPr>
        <p:blipFill>
          <a:blip r:embed="rId3">
            <a:alphaModFix/>
          </a:blip>
          <a:stretch>
            <a:fillRect/>
          </a:stretch>
        </p:blipFill>
        <p:spPr>
          <a:xfrm>
            <a:off x="0" y="562850"/>
            <a:ext cx="3828875" cy="3507851"/>
          </a:xfrm>
          <a:prstGeom prst="rect">
            <a:avLst/>
          </a:prstGeom>
          <a:noFill/>
          <a:ln>
            <a:noFill/>
          </a:ln>
        </p:spPr>
      </p:pic>
      <p:pic>
        <p:nvPicPr>
          <p:cNvPr id="127" name="Google Shape;127;p21"/>
          <p:cNvPicPr preferRelativeResize="0"/>
          <p:nvPr/>
        </p:nvPicPr>
        <p:blipFill rotWithShape="1">
          <a:blip r:embed="rId4">
            <a:alphaModFix/>
          </a:blip>
          <a:srcRect l="7610" r="-7609"/>
          <a:stretch/>
        </p:blipFill>
        <p:spPr>
          <a:xfrm>
            <a:off x="3049550" y="562838"/>
            <a:ext cx="3641750" cy="3697424"/>
          </a:xfrm>
          <a:prstGeom prst="rect">
            <a:avLst/>
          </a:prstGeom>
          <a:noFill/>
          <a:ln>
            <a:noFill/>
          </a:ln>
        </p:spPr>
      </p:pic>
      <p:pic>
        <p:nvPicPr>
          <p:cNvPr id="128" name="Google Shape;128;p21"/>
          <p:cNvPicPr preferRelativeResize="0"/>
          <p:nvPr/>
        </p:nvPicPr>
        <p:blipFill>
          <a:blip r:embed="rId5">
            <a:alphaModFix/>
          </a:blip>
          <a:stretch>
            <a:fillRect/>
          </a:stretch>
        </p:blipFill>
        <p:spPr>
          <a:xfrm>
            <a:off x="6127983" y="618200"/>
            <a:ext cx="3423589" cy="3507850"/>
          </a:xfrm>
          <a:prstGeom prst="rect">
            <a:avLst/>
          </a:prstGeom>
          <a:noFill/>
          <a:ln>
            <a:noFill/>
          </a:ln>
        </p:spPr>
      </p:pic>
      <p:sp>
        <p:nvSpPr>
          <p:cNvPr id="129" name="Google Shape;129;p21"/>
          <p:cNvSpPr txBox="1"/>
          <p:nvPr/>
        </p:nvSpPr>
        <p:spPr>
          <a:xfrm>
            <a:off x="1160325" y="-5025"/>
            <a:ext cx="4242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1</a:t>
            </a:r>
            <a:endParaRPr sz="2400">
              <a:solidFill>
                <a:srgbClr val="FF0000"/>
              </a:solidFill>
            </a:endParaRPr>
          </a:p>
        </p:txBody>
      </p:sp>
      <p:sp>
        <p:nvSpPr>
          <p:cNvPr id="130" name="Google Shape;130;p21"/>
          <p:cNvSpPr txBox="1"/>
          <p:nvPr/>
        </p:nvSpPr>
        <p:spPr>
          <a:xfrm>
            <a:off x="4147800" y="-5025"/>
            <a:ext cx="4242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2</a:t>
            </a:r>
            <a:endParaRPr sz="2400">
              <a:solidFill>
                <a:srgbClr val="FF0000"/>
              </a:solidFill>
            </a:endParaRPr>
          </a:p>
        </p:txBody>
      </p:sp>
      <p:sp>
        <p:nvSpPr>
          <p:cNvPr id="131" name="Google Shape;131;p21"/>
          <p:cNvSpPr txBox="1"/>
          <p:nvPr/>
        </p:nvSpPr>
        <p:spPr>
          <a:xfrm>
            <a:off x="7786275" y="51800"/>
            <a:ext cx="4242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0000"/>
                </a:solidFill>
              </a:rPr>
              <a:t>3</a:t>
            </a:r>
            <a:endParaRPr sz="2400">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1347</Words>
  <Application>Microsoft Macintosh PowerPoint</Application>
  <PresentationFormat>On-screen Show (16:9)</PresentationFormat>
  <Paragraphs>43</Paragraphs>
  <Slides>22</Slides>
  <Notes>22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Light</vt:lpstr>
      <vt:lpstr>Automated Unpacking of Malware with Memory Forensics</vt:lpstr>
      <vt:lpstr>Story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Pipeline</vt:lpstr>
      <vt:lpstr>PowerPoint Presentation</vt:lpstr>
      <vt:lpstr>PowerPoint Presentation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Unpacking of Malware with Memory Forensics</dc:title>
  <cp:lastModifiedBy>Raphaela Santos Mettig Rocha</cp:lastModifiedBy>
  <cp:revision>1</cp:revision>
  <dcterms:modified xsi:type="dcterms:W3CDTF">2020-03-25T04:17:42Z</dcterms:modified>
</cp:coreProperties>
</file>